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5" autoAdjust="0"/>
    <p:restoredTop sz="97335" autoAdjust="0"/>
  </p:normalViewPr>
  <p:slideViewPr>
    <p:cSldViewPr>
      <p:cViewPr varScale="1">
        <p:scale>
          <a:sx n="86" d="100"/>
          <a:sy n="86" d="100"/>
        </p:scale>
        <p:origin x="186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297.18281213838372</c:v>
                </c:pt>
                <c:pt idx="1">
                  <c:v>133.7157551181881</c:v>
                </c:pt>
                <c:pt idx="2">
                  <c:v>88.399765591632814</c:v>
                </c:pt>
                <c:pt idx="3">
                  <c:v>53.787008238122709</c:v>
                </c:pt>
                <c:pt idx="4">
                  <c:v>54.658655858404998</c:v>
                </c:pt>
                <c:pt idx="5">
                  <c:v>170.16435165787559</c:v>
                </c:pt>
                <c:pt idx="6">
                  <c:v>211.12121177776976</c:v>
                </c:pt>
                <c:pt idx="7">
                  <c:v>195.67336746938926</c:v>
                </c:pt>
                <c:pt idx="8">
                  <c:v>165.9645699908645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864.48609215439262</c:v>
                </c:pt>
                <c:pt idx="1">
                  <c:v>447.58247587878662</c:v>
                </c:pt>
                <c:pt idx="2">
                  <c:v>544.89539011895658</c:v>
                </c:pt>
                <c:pt idx="3">
                  <c:v>343.96416636885311</c:v>
                </c:pt>
                <c:pt idx="4">
                  <c:v>520.99792043517016</c:v>
                </c:pt>
                <c:pt idx="5">
                  <c:v>1297.5391863728087</c:v>
                </c:pt>
                <c:pt idx="6">
                  <c:v>654.97778960726851</c:v>
                </c:pt>
                <c:pt idx="7">
                  <c:v>783.58309721793853</c:v>
                </c:pt>
                <c:pt idx="8">
                  <c:v>1205.2546085995582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158.39347007928845</c:v>
                </c:pt>
                <c:pt idx="1">
                  <c:v>82.017294247516077</c:v>
                </c:pt>
                <c:pt idx="2">
                  <c:v>26.506247376160626</c:v>
                </c:pt>
                <c:pt idx="3">
                  <c:v>13.872042206632301</c:v>
                </c:pt>
                <c:pt idx="4">
                  <c:v>15.403878504231537</c:v>
                </c:pt>
                <c:pt idx="5">
                  <c:v>26.368217656101734</c:v>
                </c:pt>
                <c:pt idx="6">
                  <c:v>71.543282352952374</c:v>
                </c:pt>
                <c:pt idx="7">
                  <c:v>102.68247332436202</c:v>
                </c:pt>
                <c:pt idx="8">
                  <c:v>52.704062604879759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2019</a:t>
            </a:r>
          </a:p>
        </c:rich>
      </c:tx>
      <c:layout>
        <c:manualLayout>
          <c:xMode val="edge"/>
          <c:yMode val="edge"/>
          <c:x val="0.67060513312728465"/>
          <c:y val="0.1240059147307343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71.1%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9FDF29B-1C2B-4BEA-A0D1-F4C9D9E16BD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(71.1%)</c:v>
                </c:pt>
                <c:pt idx="1">
                  <c:v>PD (9.8%)</c:v>
                </c:pt>
                <c:pt idx="2">
                  <c:v>TX (19.2%)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71.099999999999994</c:v>
                </c:pt>
                <c:pt idx="1">
                  <c:v>9.8000000000000007</c:v>
                </c:pt>
                <c:pt idx="2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A984-479B-9EBE-E8F4CE174E0F}"/>
              </c:ext>
            </c:extLst>
          </c:dPt>
          <c:dPt>
            <c:idx val="2"/>
            <c:bubble3D val="0"/>
            <c:explosion val="5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A984-479B-9EBE-E8F4CE174E0F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1158</c:v>
                </c:pt>
                <c:pt idx="1">
                  <c:v>666</c:v>
                </c:pt>
                <c:pt idx="2">
                  <c:v>1036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4-479B-9EBE-E8F4CE174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4E25-4D79-B49B-1FAFFF7B81B2}"/>
              </c:ext>
            </c:extLst>
          </c:dPt>
          <c:dPt>
            <c:idx val="2"/>
            <c:bubble3D val="0"/>
            <c:explosion val="22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4E25-4D79-B49B-1FAFFF7B81B2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5902</c:v>
                </c:pt>
                <c:pt idx="1">
                  <c:v>303</c:v>
                </c:pt>
                <c:pt idx="2">
                  <c:v>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25-4D79-B49B-1FAFFF7B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D1DB-4228-8C2B-92B17148C9C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D1DB-4228-8C2B-92B17148C9CD}"/>
              </c:ext>
            </c:extLst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fld id="{C83AC637-6323-40F5-9E10-3314426BF0CF}" type="CELLRANGE">
                      <a:rPr lang="en-US" smtClean="0"/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endParaRPr lang="en-ZA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1DB-4228-8C2B-92B17148C9C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341FE38-4AF8-438D-A36C-F4B21C70CEBB}" type="CELLRANGE">
                      <a:rPr lang="en-US" smtClean="0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1DB-4228-8C2B-92B17148C9C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585AF84-CA3D-4A02-ABBC-07BA0D7C50D2}" type="CELLRANGE">
                      <a:rPr lang="en-US" smtClean="0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1DB-4228-8C2B-92B17148C9C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fld id="{1A10399D-B420-4D18-B3A6-91D7F04F5009}" type="CELLRANGE">
                      <a:rPr lang="en-US" smtClean="0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1DB-4228-8C2B-92B17148C9C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1DB-4228-8C2B-92B17148C9C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  <c:pt idx="4">
                  <c:v>Unknown/Other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52.8</c:v>
                </c:pt>
                <c:pt idx="1">
                  <c:v>16.600000000000001</c:v>
                </c:pt>
                <c:pt idx="2">
                  <c:v>11.6</c:v>
                </c:pt>
                <c:pt idx="3">
                  <c:v>17.2</c:v>
                </c:pt>
                <c:pt idx="4">
                  <c:v>1.9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52.8</c:v>
                  </c:pt>
                  <c:pt idx="1">
                    <c:v>16.6</c:v>
                  </c:pt>
                  <c:pt idx="2">
                    <c:v>11.6</c:v>
                  </c:pt>
                  <c:pt idx="3">
                    <c:v>17.2</c:v>
                  </c:pt>
                  <c:pt idx="4">
                    <c:v>1.9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D1DB-4228-8C2B-92B17148C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368</c:v>
                </c:pt>
                <c:pt idx="1">
                  <c:v>765</c:v>
                </c:pt>
                <c:pt idx="2">
                  <c:v>318</c:v>
                </c:pt>
                <c:pt idx="3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12/19/2021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12/19/2021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12/19/2021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58.78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050425031"/>
              </p:ext>
            </p:extLst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265615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1 158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5 902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666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23.3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303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1 036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36.2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872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12.3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34792822"/>
              </p:ext>
            </p:extLst>
          </p:nvPr>
        </p:nvGraphicFramePr>
        <p:xfrm>
          <a:off x="4716016" y="1844824"/>
          <a:ext cx="29523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8404" y="1940708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47452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36.2%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23828" y="286574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40.5%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370814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23.3%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4779" y="198798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12.3%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65364" y="339007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83.4%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2204864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4.3%</a:t>
            </a:r>
          </a:p>
        </p:txBody>
      </p:sp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033656589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101371850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50978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14.4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167748"/>
              </p:ext>
            </p:extLst>
          </p:nvPr>
        </p:nvGraphicFramePr>
        <p:xfrm>
          <a:off x="1188779" y="2276872"/>
          <a:ext cx="6766441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47.44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4.65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58.78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078325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 (EC)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 (FS)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 (GT)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 (KZN)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 (LP)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 (MP)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 (NW)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 (NC)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 (WC)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58.78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803196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7F7AAF8-1737-4C64-9934-4CF23558FE25}"/>
              </a:ext>
            </a:extLst>
          </p:cNvPr>
          <p:cNvSpPr txBox="1"/>
          <p:nvPr/>
        </p:nvSpPr>
        <p:spPr>
          <a:xfrm>
            <a:off x="1313638" y="4725145"/>
            <a:ext cx="68968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This centre is a public-private initiative on the premises of </a:t>
            </a:r>
            <a:r>
              <a:rPr lang="en-ZA" sz="1400" dirty="0">
                <a:solidFill>
                  <a:prstClr val="black"/>
                </a:solidFill>
                <a:latin typeface="Calibri"/>
              </a:rPr>
              <a:t>Polokwane</a:t>
            </a: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Provincial Hospital.</a:t>
            </a:r>
          </a:p>
        </p:txBody>
      </p:sp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08969887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12224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3 204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1 921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2 034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9 937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069422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49.79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8.99*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2 860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7 077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788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9988" y="4293096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 Council for Medical Schemes Annual Report 2019/20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289054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2 860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2 378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1 657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1 163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7 077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3204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1921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2034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9 937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757728594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1718345"/>
              </p:ext>
            </p:extLst>
          </p:nvPr>
        </p:nvGraphicFramePr>
        <p:xfrm>
          <a:off x="4238723" y="3861048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7 060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969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1 908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19.2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777640000"/>
              </p:ext>
            </p:extLst>
          </p:nvPr>
        </p:nvGraphicFramePr>
        <p:xfrm>
          <a:off x="683568" y="184482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19978</TotalTime>
  <Words>460</Words>
  <Application>Microsoft Office PowerPoint</Application>
  <PresentationFormat>On-screen Show (4:3)</PresentationFormat>
  <Paragraphs>261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Razeen Davids</cp:lastModifiedBy>
  <cp:revision>1608</cp:revision>
  <cp:lastPrinted>2014-04-08T07:53:07Z</cp:lastPrinted>
  <dcterms:created xsi:type="dcterms:W3CDTF">2010-11-02T07:41:09Z</dcterms:created>
  <dcterms:modified xsi:type="dcterms:W3CDTF">2021-12-19T15:05:18Z</dcterms:modified>
</cp:coreProperties>
</file>