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7.xml" ContentType="application/vnd.openxmlformats-officedocument.presentationml.notesSl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8.xml" ContentType="application/vnd.openxmlformats-officedocument.presentationml.notesSlid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5"/>
  </p:notesMasterIdLst>
  <p:handoutMasterIdLst>
    <p:handoutMasterId r:id="rId16"/>
  </p:handoutMasterIdLst>
  <p:sldIdLst>
    <p:sldId id="716" r:id="rId3"/>
    <p:sldId id="681" r:id="rId4"/>
    <p:sldId id="680" r:id="rId5"/>
    <p:sldId id="715" r:id="rId6"/>
    <p:sldId id="700" r:id="rId7"/>
    <p:sldId id="632" r:id="rId8"/>
    <p:sldId id="678" r:id="rId9"/>
    <p:sldId id="709" r:id="rId10"/>
    <p:sldId id="710" r:id="rId11"/>
    <p:sldId id="682" r:id="rId12"/>
    <p:sldId id="694" r:id="rId13"/>
    <p:sldId id="685" r:id="rId14"/>
  </p:sldIdLst>
  <p:sldSz cx="9144000" cy="6858000" type="screen4x3"/>
  <p:notesSz cx="6794500" cy="9906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V" initials="JV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  <a:srgbClr val="254061"/>
    <a:srgbClr val="336699"/>
    <a:srgbClr val="578AB7"/>
    <a:srgbClr val="DCEF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34146" autoAdjust="0"/>
    <p:restoredTop sz="92169" autoAdjust="0"/>
  </p:normalViewPr>
  <p:slideViewPr>
    <p:cSldViewPr>
      <p:cViewPr varScale="1">
        <p:scale>
          <a:sx n="103" d="100"/>
          <a:sy n="103" d="100"/>
        </p:scale>
        <p:origin x="1452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pmp</c:v>
                </c:pt>
              </c:strCache>
            </c:strRef>
          </c:tx>
          <c:invertIfNegative val="0"/>
          <c:dLbls>
            <c:spPr>
              <a:solidFill>
                <a:schemeClr val="bg1"/>
              </a:solidFill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Sheet1!$A$2:$A$10</c:f>
              <c:strCache>
                <c:ptCount val="9"/>
                <c:pt idx="0">
                  <c:v>Western Cape</c:v>
                </c:pt>
                <c:pt idx="1">
                  <c:v>Northern Cape</c:v>
                </c:pt>
                <c:pt idx="2">
                  <c:v>North West</c:v>
                </c:pt>
                <c:pt idx="3">
                  <c:v>Mpumalanga</c:v>
                </c:pt>
                <c:pt idx="4">
                  <c:v>Limpopo</c:v>
                </c:pt>
                <c:pt idx="5">
                  <c:v>KwaZulu-Natal</c:v>
                </c:pt>
                <c:pt idx="6">
                  <c:v>Gauteng </c:v>
                </c:pt>
                <c:pt idx="7">
                  <c:v>Free State</c:v>
                </c:pt>
                <c:pt idx="8">
                  <c:v>Eastern Cape</c:v>
                </c:pt>
              </c:strCache>
            </c:strRef>
          </c:cat>
          <c:val>
            <c:numRef>
              <c:f>Sheet1!$B$2:$B$10</c:f>
              <c:numCache>
                <c:formatCode>0</c:formatCode>
                <c:ptCount val="9"/>
                <c:pt idx="0">
                  <c:v>290</c:v>
                </c:pt>
                <c:pt idx="1">
                  <c:v>125</c:v>
                </c:pt>
                <c:pt idx="2">
                  <c:v>78</c:v>
                </c:pt>
                <c:pt idx="3">
                  <c:v>47</c:v>
                </c:pt>
                <c:pt idx="4">
                  <c:v>54</c:v>
                </c:pt>
                <c:pt idx="5">
                  <c:v>133</c:v>
                </c:pt>
                <c:pt idx="6">
                  <c:v>187</c:v>
                </c:pt>
                <c:pt idx="7">
                  <c:v>209</c:v>
                </c:pt>
                <c:pt idx="8">
                  <c:v>141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961-44AD-AF31-09E8EB6098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5478032"/>
        <c:axId val="245476464"/>
      </c:barChart>
      <c:catAx>
        <c:axId val="24547803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crossAx val="245476464"/>
        <c:crosses val="autoZero"/>
        <c:auto val="1"/>
        <c:lblAlgn val="ctr"/>
        <c:lblOffset val="100"/>
        <c:noMultiLvlLbl val="0"/>
      </c:catAx>
      <c:valAx>
        <c:axId val="245476464"/>
        <c:scaling>
          <c:orientation val="minMax"/>
        </c:scaling>
        <c:delete val="0"/>
        <c:axPos val="b"/>
        <c:majorGridlines/>
        <c:numFmt formatCode="0" sourceLinked="1"/>
        <c:majorTickMark val="out"/>
        <c:minorTickMark val="none"/>
        <c:tickLblPos val="nextTo"/>
        <c:crossAx val="24547803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6"/>
    </mc:Choice>
    <mc:Fallback>
      <c:style val="16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4190028268464"/>
          <c:y val="3.0210056121072044E-2"/>
          <c:w val="0.72260840265784165"/>
          <c:h val="0.8739371336733352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Private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</c:spPr>
          <c:invertIfNegative val="0"/>
          <c:dLbls>
            <c:spPr>
              <a:solidFill>
                <a:schemeClr val="bg1"/>
              </a:solidFill>
            </c:spPr>
            <c:txPr>
              <a:bodyPr anchor="b" anchorCtr="1"/>
              <a:lstStyle/>
              <a:p>
                <a:pPr>
                  <a:defRPr sz="12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Sheet1!$A$2:$A$10</c:f>
              <c:strCache>
                <c:ptCount val="9"/>
                <c:pt idx="0">
                  <c:v>Western Cape</c:v>
                </c:pt>
                <c:pt idx="1">
                  <c:v>Northern Cape</c:v>
                </c:pt>
                <c:pt idx="2">
                  <c:v>North West</c:v>
                </c:pt>
                <c:pt idx="3">
                  <c:v>Mpumalanga</c:v>
                </c:pt>
                <c:pt idx="4">
                  <c:v>Limpopo</c:v>
                </c:pt>
                <c:pt idx="5">
                  <c:v>KwaZulu-Natal</c:v>
                </c:pt>
                <c:pt idx="6">
                  <c:v>Gauteng</c:v>
                </c:pt>
                <c:pt idx="7">
                  <c:v>Free State</c:v>
                </c:pt>
                <c:pt idx="8">
                  <c:v>Eastern Cape</c:v>
                </c:pt>
              </c:strCache>
            </c:strRef>
          </c:cat>
          <c:val>
            <c:numRef>
              <c:f>Sheet1!$B$2:$B$10</c:f>
              <c:numCache>
                <c:formatCode>0</c:formatCode>
                <c:ptCount val="9"/>
                <c:pt idx="0">
                  <c:v>827</c:v>
                </c:pt>
                <c:pt idx="1">
                  <c:v>524</c:v>
                </c:pt>
                <c:pt idx="2">
                  <c:v>515</c:v>
                </c:pt>
                <c:pt idx="3">
                  <c:v>403</c:v>
                </c:pt>
                <c:pt idx="4">
                  <c:v>600</c:v>
                </c:pt>
                <c:pt idx="5">
                  <c:v>1179</c:v>
                </c:pt>
                <c:pt idx="6">
                  <c:v>661</c:v>
                </c:pt>
                <c:pt idx="7">
                  <c:v>793</c:v>
                </c:pt>
                <c:pt idx="8">
                  <c:v>1135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A38-453D-89BE-C82FA25447C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Public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1.7815080030389441E-3"/>
                  <c:y val="-8.239106214837829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A38-453D-89BE-C82FA25447C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Sheet1!$A$2:$A$10</c:f>
              <c:strCache>
                <c:ptCount val="9"/>
                <c:pt idx="0">
                  <c:v>Western Cape</c:v>
                </c:pt>
                <c:pt idx="1">
                  <c:v>Northern Cape</c:v>
                </c:pt>
                <c:pt idx="2">
                  <c:v>North West</c:v>
                </c:pt>
                <c:pt idx="3">
                  <c:v>Mpumalanga</c:v>
                </c:pt>
                <c:pt idx="4">
                  <c:v>Limpopo</c:v>
                </c:pt>
                <c:pt idx="5">
                  <c:v>KwaZulu-Natal</c:v>
                </c:pt>
                <c:pt idx="6">
                  <c:v>Gauteng</c:v>
                </c:pt>
                <c:pt idx="7">
                  <c:v>Free State</c:v>
                </c:pt>
                <c:pt idx="8">
                  <c:v>Eastern Cape</c:v>
                </c:pt>
              </c:strCache>
            </c:strRef>
          </c:cat>
          <c:val>
            <c:numRef>
              <c:f>Sheet1!$C$2:$C$10</c:f>
              <c:numCache>
                <c:formatCode>0</c:formatCode>
                <c:ptCount val="9"/>
                <c:pt idx="0">
                  <c:v>165</c:v>
                </c:pt>
                <c:pt idx="1">
                  <c:v>60</c:v>
                </c:pt>
                <c:pt idx="2">
                  <c:v>13</c:v>
                </c:pt>
                <c:pt idx="3">
                  <c:v>3</c:v>
                </c:pt>
                <c:pt idx="4">
                  <c:v>11</c:v>
                </c:pt>
                <c:pt idx="5">
                  <c:v>12</c:v>
                </c:pt>
                <c:pt idx="6">
                  <c:v>42</c:v>
                </c:pt>
                <c:pt idx="7">
                  <c:v>115</c:v>
                </c:pt>
                <c:pt idx="8">
                  <c:v>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A38-453D-89BE-C82FA25447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5472152"/>
        <c:axId val="245470976"/>
      </c:barChart>
      <c:catAx>
        <c:axId val="2454721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crossAx val="245470976"/>
        <c:crosses val="autoZero"/>
        <c:auto val="1"/>
        <c:lblAlgn val="ctr"/>
        <c:lblOffset val="100"/>
        <c:noMultiLvlLbl val="0"/>
      </c:catAx>
      <c:valAx>
        <c:axId val="245470976"/>
        <c:scaling>
          <c:orientation val="minMax"/>
        </c:scaling>
        <c:delete val="0"/>
        <c:axPos val="b"/>
        <c:majorGridlines/>
        <c:numFmt formatCode="0" sourceLinked="1"/>
        <c:majorTickMark val="out"/>
        <c:minorTickMark val="none"/>
        <c:tickLblPos val="nextTo"/>
        <c:crossAx val="24547215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0542804447092875"/>
          <c:y val="0.54461421952957945"/>
          <c:w val="0.1375636994318252"/>
          <c:h val="0.1524520099094174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/>
              <a:t>2022</a:t>
            </a:r>
          </a:p>
        </c:rich>
      </c:tx>
      <c:layout>
        <c:manualLayout>
          <c:xMode val="edge"/>
          <c:yMode val="edge"/>
          <c:x val="0.52604013943805883"/>
          <c:y val="0.14504475640831521"/>
        </c:manualLayout>
      </c:layout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Sheet1!$D$1</c:f>
              <c:strCache>
                <c:ptCount val="1"/>
              </c:strCache>
            </c:strRef>
          </c:tx>
          <c:explosion val="9"/>
          <c:dPt>
            <c:idx val="0"/>
            <c:bubble3D val="0"/>
            <c:spPr>
              <a:solidFill>
                <a:srgbClr val="578AB7"/>
              </a:solidFill>
            </c:spPr>
            <c:extLst>
              <c:ext xmlns:c16="http://schemas.microsoft.com/office/drawing/2014/chart" uri="{C3380CC4-5D6E-409C-BE32-E72D297353CC}">
                <c16:uniqueId val="{00000001-8EF1-4088-A675-E6AFF6B0C43B}"/>
              </c:ext>
            </c:extLst>
          </c:dPt>
          <c:dPt>
            <c:idx val="2"/>
            <c:bubble3D val="0"/>
            <c:spPr>
              <a:solidFill>
                <a:srgbClr val="DCEF59"/>
              </a:solidFill>
            </c:spPr>
            <c:extLst>
              <c:ext xmlns:c16="http://schemas.microsoft.com/office/drawing/2014/chart" uri="{C3380CC4-5D6E-409C-BE32-E72D297353CC}">
                <c16:uniqueId val="{00000003-8EF1-4088-A675-E6AFF6B0C43B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71.7%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8EF1-4088-A675-E6AFF6B0C43B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9.8%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F4DF-44E7-8589-A3BB9D47AED7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18.5%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8EF1-4088-A675-E6AFF6B0C43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HD </c:v>
                </c:pt>
                <c:pt idx="1">
                  <c:v>PD</c:v>
                </c:pt>
                <c:pt idx="2">
                  <c:v>TX 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71.739999999999995</c:v>
                </c:pt>
                <c:pt idx="1">
                  <c:v>9.75</c:v>
                </c:pt>
                <c:pt idx="2">
                  <c:v>18.510000000000002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8EF1-4088-A675-E6AFF6B0C4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74227658675447716"/>
          <c:y val="0.40763832541422507"/>
          <c:w val="0.15074531791549572"/>
          <c:h val="0.35036231535931528"/>
        </c:manualLayout>
      </c:layout>
      <c:overlay val="0"/>
    </c:legend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rgbClr val="578AB7"/>
              </a:solidFill>
            </c:spPr>
            <c:extLst>
              <c:ext xmlns:c16="http://schemas.microsoft.com/office/drawing/2014/chart" uri="{C3380CC4-5D6E-409C-BE32-E72D297353CC}">
                <c16:uniqueId val="{00000001-A984-479B-9EBE-E8F4CE174E0F}"/>
              </c:ext>
            </c:extLst>
          </c:dPt>
          <c:dPt>
            <c:idx val="2"/>
            <c:bubble3D val="0"/>
            <c:explosion val="5"/>
            <c:spPr>
              <a:solidFill>
                <a:srgbClr val="DCEF59"/>
              </a:solidFill>
            </c:spPr>
            <c:extLst>
              <c:ext xmlns:c16="http://schemas.microsoft.com/office/drawing/2014/chart" uri="{C3380CC4-5D6E-409C-BE32-E72D297353CC}">
                <c16:uniqueId val="{00000003-A984-479B-9EBE-E8F4CE174E0F}"/>
              </c:ext>
            </c:extLst>
          </c:dPt>
          <c:cat>
            <c:strRef>
              <c:f>Sheet1!$A$2:$A$4</c:f>
              <c:strCache>
                <c:ptCount val="3"/>
                <c:pt idx="0">
                  <c:v>HD</c:v>
                </c:pt>
                <c:pt idx="1">
                  <c:v>PD</c:v>
                </c:pt>
                <c:pt idx="2">
                  <c:v>TX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847</c:v>
                </c:pt>
                <c:pt idx="1">
                  <c:v>583</c:v>
                </c:pt>
                <c:pt idx="2">
                  <c:v>945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984-479B-9EBE-E8F4CE174E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legend>
      <c:legendPos val="r"/>
      <c:layout>
        <c:manualLayout>
          <c:xMode val="edge"/>
          <c:yMode val="edge"/>
          <c:x val="0.80162883136441765"/>
          <c:y val="0.36989739173228398"/>
          <c:w val="0.19837116863558349"/>
          <c:h val="0.26020497047244134"/>
        </c:manualLayout>
      </c:layout>
      <c:overlay val="0"/>
    </c:legend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rgbClr val="578AB7"/>
              </a:solidFill>
            </c:spPr>
            <c:extLst>
              <c:ext xmlns:c16="http://schemas.microsoft.com/office/drawing/2014/chart" uri="{C3380CC4-5D6E-409C-BE32-E72D297353CC}">
                <c16:uniqueId val="{00000001-4E25-4D79-B49B-1FAFFF7B81B2}"/>
              </c:ext>
            </c:extLst>
          </c:dPt>
          <c:dPt>
            <c:idx val="2"/>
            <c:bubble3D val="0"/>
            <c:explosion val="22"/>
            <c:spPr>
              <a:solidFill>
                <a:srgbClr val="DCEF59"/>
              </a:solidFill>
            </c:spPr>
            <c:extLst>
              <c:ext xmlns:c16="http://schemas.microsoft.com/office/drawing/2014/chart" uri="{C3380CC4-5D6E-409C-BE32-E72D297353CC}">
                <c16:uniqueId val="{00000003-4E25-4D79-B49B-1FAFFF7B81B2}"/>
              </c:ext>
            </c:extLst>
          </c:dPt>
          <c:cat>
            <c:strRef>
              <c:f>Sheet1!$A$2:$A$4</c:f>
              <c:strCache>
                <c:ptCount val="3"/>
                <c:pt idx="0">
                  <c:v>HD</c:v>
                </c:pt>
                <c:pt idx="1">
                  <c:v>PD</c:v>
                </c:pt>
                <c:pt idx="2">
                  <c:v>TX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5855</c:v>
                </c:pt>
                <c:pt idx="1">
                  <c:v>328</c:v>
                </c:pt>
                <c:pt idx="2">
                  <c:v>784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E25-4D79-B49B-1FAFFF7B81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1328480863237416"/>
          <c:y val="0"/>
          <c:w val="0.67278742532880964"/>
          <c:h val="0.8239708115220313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pmp</c:v>
                </c:pt>
              </c:strCache>
            </c:strRef>
          </c:tx>
          <c:spPr>
            <a:solidFill>
              <a:srgbClr val="578AB7"/>
            </a:solidFill>
          </c:spPr>
          <c:invertIfNegative val="0"/>
          <c:dLbls>
            <c:spPr>
              <a:solidFill>
                <a:schemeClr val="bg1"/>
              </a:solidFill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White</c:v>
                </c:pt>
                <c:pt idx="1">
                  <c:v>Indian/Asian</c:v>
                </c:pt>
                <c:pt idx="2">
                  <c:v>Mixed ancestry</c:v>
                </c:pt>
                <c:pt idx="3">
                  <c:v>Black</c:v>
                </c:pt>
              </c:strCache>
            </c:strRef>
          </c:cat>
          <c:val>
            <c:numRef>
              <c:f>Sheet1!$B$2:$B$5</c:f>
              <c:numCache>
                <c:formatCode>0</c:formatCode>
                <c:ptCount val="4"/>
                <c:pt idx="0">
                  <c:v>355</c:v>
                </c:pt>
                <c:pt idx="1">
                  <c:v>627</c:v>
                </c:pt>
                <c:pt idx="2">
                  <c:v>318</c:v>
                </c:pt>
                <c:pt idx="3">
                  <c:v>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20-4E8C-956D-00968D17D6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69761024"/>
        <c:axId val="369755536"/>
      </c:barChart>
      <c:catAx>
        <c:axId val="369761024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crossAx val="369755536"/>
        <c:crosses val="autoZero"/>
        <c:auto val="1"/>
        <c:lblAlgn val="ctr"/>
        <c:lblOffset val="100"/>
        <c:noMultiLvlLbl val="0"/>
      </c:catAx>
      <c:valAx>
        <c:axId val="369755536"/>
        <c:scaling>
          <c:orientation val="minMax"/>
        </c:scaling>
        <c:delete val="0"/>
        <c:axPos val="b"/>
        <c:majorGridlines/>
        <c:numFmt formatCode="0" sourceLinked="1"/>
        <c:majorTickMark val="out"/>
        <c:minorTickMark val="none"/>
        <c:tickLblPos val="nextTo"/>
        <c:crossAx val="36976102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75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2020</c:v>
                </c:pt>
              </c:strCache>
            </c:strRef>
          </c:tx>
          <c:explosion val="9"/>
          <c:dPt>
            <c:idx val="0"/>
            <c:bubble3D val="0"/>
            <c:spPr>
              <a:solidFill>
                <a:srgbClr val="578AB7"/>
              </a:solidFill>
            </c:spPr>
            <c:extLst>
              <c:ext xmlns:c16="http://schemas.microsoft.com/office/drawing/2014/chart" uri="{C3380CC4-5D6E-409C-BE32-E72D297353CC}">
                <c16:uniqueId val="{00000001-8E9E-F74F-BD16-EB77872B678D}"/>
              </c:ext>
            </c:extLst>
          </c:dPt>
          <c:dPt>
            <c:idx val="2"/>
            <c:bubble3D val="0"/>
            <c:spPr>
              <a:solidFill>
                <a:srgbClr val="DCEF59"/>
              </a:solidFill>
            </c:spPr>
            <c:extLst>
              <c:ext xmlns:c16="http://schemas.microsoft.com/office/drawing/2014/chart" uri="{C3380CC4-5D6E-409C-BE32-E72D297353CC}">
                <c16:uniqueId val="{00000003-8E9E-F74F-BD16-EB77872B678D}"/>
              </c:ext>
            </c:extLst>
          </c:dPt>
          <c:dLbls>
            <c:dLbl>
              <c:idx val="0"/>
              <c:layout>
                <c:manualLayout>
                  <c:x val="-0.16737641895998492"/>
                  <c:y val="1.3470725474947228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b="1">
                        <a:solidFill>
                          <a:schemeClr val="bg1"/>
                        </a:solidFill>
                      </a:defRPr>
                    </a:pPr>
                    <a:r>
                      <a:rPr lang="en-US" dirty="0"/>
                      <a:t>52.5</a:t>
                    </a:r>
                  </a:p>
                </c:rich>
              </c:tx>
              <c:numFmt formatCode="##,#0\.0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separator>. </c:separator>
              <c:extLst>
                <c:ext xmlns:c15="http://schemas.microsoft.com/office/drawing/2012/chart" uri="{CE6537A1-D6FC-4f65-9D91-7224C49458BB}">
                  <c15:showDataLabelsRange val="1"/>
                </c:ext>
                <c:ext xmlns:c16="http://schemas.microsoft.com/office/drawing/2014/chart" uri="{C3380CC4-5D6E-409C-BE32-E72D297353CC}">
                  <c16:uniqueId val="{00000001-8E9E-F74F-BD16-EB77872B678D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17.2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. </c:separator>
              <c:extLst>
                <c:ext xmlns:c15="http://schemas.microsoft.com/office/drawing/2012/chart" uri="{CE6537A1-D6FC-4f65-9D91-7224C49458BB}">
                  <c15:showDataLabelsRange val="1"/>
                </c:ext>
                <c:ext xmlns:c16="http://schemas.microsoft.com/office/drawing/2014/chart" uri="{C3380CC4-5D6E-409C-BE32-E72D297353CC}">
                  <c16:uniqueId val="{00000004-8E9E-F74F-BD16-EB77872B678D}"/>
                </c:ext>
              </c:extLst>
            </c:dLbl>
            <c:dLbl>
              <c:idx val="2"/>
              <c:tx>
                <c:rich>
                  <a:bodyPr wrap="square" lIns="38100" tIns="19050" rIns="38100" bIns="19050" anchor="ctr" anchorCtr="0">
                    <a:spAutoFit/>
                  </a:bodyPr>
                  <a:lstStyle/>
                  <a:p>
                    <a:pPr algn="ctr" rtl="0">
                      <a:defRPr lang="en-US" sz="1800" b="0" i="0" u="none" strike="noStrike" kern="1200" baseline="0" smtClean="0">
                        <a:solidFill>
                          <a:prstClr val="black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sz="1800" b="0" i="0" u="none" strike="noStrike" kern="1200" baseline="0" dirty="0">
                        <a:solidFill>
                          <a:prstClr val="black"/>
                        </a:solidFill>
                        <a:latin typeface="+mn-lt"/>
                        <a:ea typeface="+mn-ea"/>
                        <a:cs typeface="+mn-cs"/>
                      </a:rPr>
                      <a:t>11.4</a:t>
                    </a:r>
                    <a:endParaRPr lang="en-US" dirty="0"/>
                  </a:p>
                </c:rich>
              </c:tx>
              <c:numFmt formatCode="##,#0\.0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separator>. </c:separator>
              <c:extLst>
                <c:ext xmlns:c15="http://schemas.microsoft.com/office/drawing/2012/chart" uri="{CE6537A1-D6FC-4f65-9D91-7224C49458BB}">
                  <c15:showDataLabelsRange val="1"/>
                </c:ext>
                <c:ext xmlns:c16="http://schemas.microsoft.com/office/drawing/2014/chart" uri="{C3380CC4-5D6E-409C-BE32-E72D297353CC}">
                  <c16:uniqueId val="{00000003-8E9E-F74F-BD16-EB77872B678D}"/>
                </c:ext>
              </c:extLst>
            </c:dLbl>
            <c:dLbl>
              <c:idx val="3"/>
              <c:layout>
                <c:manualLayout>
                  <c:x val="0.10250331662495017"/>
                  <c:y val="0.1264387868940488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17.1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. </c:separator>
              <c:extLst>
                <c:ext xmlns:c15="http://schemas.microsoft.com/office/drawing/2012/chart" uri="{CE6537A1-D6FC-4f65-9D91-7224C49458BB}">
                  <c15:showDataLabelsRange val="1"/>
                </c:ext>
                <c:ext xmlns:c16="http://schemas.microsoft.com/office/drawing/2014/chart" uri="{C3380CC4-5D6E-409C-BE32-E72D297353CC}">
                  <c16:uniqueId val="{00000005-8E9E-F74F-BD16-EB77872B678D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dirty="0"/>
                      <a:t>1.8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separator>. </c:separator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8E9E-F74F-BD16-EB77872B678D}"/>
                </c:ext>
              </c:extLst>
            </c:dLbl>
            <c:numFmt formatCode="##,#0\.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b="0">
                    <a:solidFill>
                      <a:schemeClr val="tx1"/>
                    </a:solidFill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eparator>. </c:separator>
            <c:showLeaderLines val="0"/>
            <c:extLst>
              <c:ext xmlns:c15="http://schemas.microsoft.com/office/drawing/2012/chart" uri="{CE6537A1-D6FC-4f65-9D91-7224C49458BB}">
                <c15:showDataLabelsRange val="1"/>
              </c:ext>
            </c:extLst>
          </c:dLbls>
          <c:cat>
            <c:strRef>
              <c:f>Sheet1!$A$2:$A$6</c:f>
              <c:strCache>
                <c:ptCount val="5"/>
                <c:pt idx="0">
                  <c:v>Black</c:v>
                </c:pt>
                <c:pt idx="1">
                  <c:v>Mixed ancestry</c:v>
                </c:pt>
                <c:pt idx="2">
                  <c:v>Indian/Asian</c:v>
                </c:pt>
                <c:pt idx="3">
                  <c:v>White</c:v>
                </c:pt>
                <c:pt idx="4">
                  <c:v>Unknown/Other</c:v>
                </c:pt>
              </c:strCache>
            </c:strRef>
          </c:cat>
          <c:val>
            <c:numRef>
              <c:f>Sheet1!$B$2:$B$6</c:f>
              <c:numCache>
                <c:formatCode>0.0</c:formatCode>
                <c:ptCount val="5"/>
                <c:pt idx="0">
                  <c:v>52.5</c:v>
                </c:pt>
                <c:pt idx="1">
                  <c:v>17.2</c:v>
                </c:pt>
                <c:pt idx="2">
                  <c:v>11.4</c:v>
                </c:pt>
                <c:pt idx="3">
                  <c:v>17.100000000000001</c:v>
                </c:pt>
                <c:pt idx="4">
                  <c:v>1.8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Sheet1!$B$2:$B$6</c15:f>
                <c15:dlblRangeCache>
                  <c:ptCount val="5"/>
                  <c:pt idx="0">
                    <c:v>52.5</c:v>
                  </c:pt>
                  <c:pt idx="1">
                    <c:v>17.2</c:v>
                  </c:pt>
                  <c:pt idx="2">
                    <c:v>11.4</c:v>
                  </c:pt>
                  <c:pt idx="3">
                    <c:v>17.1</c:v>
                  </c:pt>
                  <c:pt idx="4">
                    <c:v>1.8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7-8E9E-F74F-BD16-EB77872B67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legend>
      <c:legendPos val="r"/>
      <c:layout>
        <c:manualLayout>
          <c:xMode val="edge"/>
          <c:yMode val="edge"/>
          <c:x val="0.58491560578236401"/>
          <c:y val="0.1306886040439951"/>
          <c:w val="0.39692873177490084"/>
          <c:h val="0.70555354960559935"/>
        </c:manualLayout>
      </c:layout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55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4955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E33C95-B157-46F3-B856-4B24458B1053}" type="datetimeFigureOut">
              <a:rPr lang="en-US" smtClean="0"/>
              <a:pPr/>
              <a:t>10/1/2024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08838"/>
            <a:ext cx="2944283" cy="49554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8645" y="9408838"/>
            <a:ext cx="2944283" cy="49554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D3A32D-1AAA-4F63-8F5A-97D967687767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5069096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45" y="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666511-81A3-47B2-83F0-C2E7321B870B}" type="datetimeFigureOut">
              <a:rPr lang="en-US" smtClean="0"/>
              <a:pPr/>
              <a:t>10/1/2024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05350"/>
            <a:ext cx="5435600" cy="4457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08982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45" y="9408982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537CA5-3062-4D59-8102-6EF4ED1D701C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254961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537CA5-3062-4D59-8102-6EF4ED1D701C}" type="slidenum">
              <a:rPr lang="en-ZA" smtClean="0"/>
              <a:pPr/>
              <a:t>1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5226071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eaLnBrk="1" fontAlgn="ctr" latinLnBrk="0" hangingPunct="1"/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537CA5-3062-4D59-8102-6EF4ED1D701C}" type="slidenum">
              <a:rPr kumimoji="0" lang="en-Z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Z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03169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537CA5-3062-4D59-8102-6EF4ED1D701C}" type="slidenum">
              <a:rPr kumimoji="0" lang="en-Z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Z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70444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537CA5-3062-4D59-8102-6EF4ED1D701C}" type="slidenum">
              <a:rPr kumimoji="0" lang="en-Z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Z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77427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537CA5-3062-4D59-8102-6EF4ED1D701C}" type="slidenum">
              <a:rPr lang="en-ZA" smtClean="0"/>
              <a:pPr/>
              <a:t>7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0676074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eaLnBrk="1" fontAlgn="ctr" latinLnBrk="0" hangingPunct="1"/>
            <a:r>
              <a:rPr lang="en-US" b="1" dirty="0"/>
              <a:t>Adjusted for unclassified medical aid beneficiaries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537CA5-3062-4D59-8102-6EF4ED1D701C}" type="slidenum">
              <a:rPr kumimoji="0" lang="en-Z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Z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4509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537CA5-3062-4D59-8102-6EF4ED1D701C}" type="slidenum">
              <a:rPr kumimoji="0" lang="en-Z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Z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66937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537CA5-3062-4D59-8102-6EF4ED1D701C}" type="slidenum">
              <a:rPr kumimoji="0" lang="en-Z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Z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70795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537CA5-3062-4D59-8102-6EF4ED1D701C}" type="slidenum">
              <a:rPr kumimoji="0" lang="en-Z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Z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7662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70E51-6C93-42A9-A68A-72133551B7D2}" type="datetime1">
              <a:rPr lang="en-US" smtClean="0"/>
              <a:pPr/>
              <a:t>10/1/2024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DD715-D8FA-4FE1-A734-C24416896D33}" type="datetime1">
              <a:rPr lang="en-US" smtClean="0"/>
              <a:pPr/>
              <a:t>10/1/2024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95E16-50CE-4DB4-B8F6-3A9161D381C2}" type="datetime1">
              <a:rPr lang="en-US" smtClean="0"/>
              <a:pPr/>
              <a:t>10/1/2024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70E51-6C93-42A9-A68A-72133551B7D2}" type="datetime1">
              <a:rPr lang="en-US" smtClean="0"/>
              <a:pPr/>
              <a:t>10/1/2024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1670538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01F1B-FCB4-4ADB-BB07-D626FF841FF4}" type="datetime1">
              <a:rPr lang="en-US" smtClean="0"/>
              <a:pPr/>
              <a:t>10/1/2024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992620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B57CD-06F4-408B-B236-21E1D70C29D3}" type="datetime1">
              <a:rPr lang="en-US" smtClean="0"/>
              <a:pPr/>
              <a:t>10/1/2024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3886505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67657-C109-4611-A6DF-B2C782FAD3F6}" type="datetime1">
              <a:rPr lang="en-US" smtClean="0"/>
              <a:pPr/>
              <a:t>10/1/2024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9986519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D8F49-C497-4705-B996-BEF2A83244DA}" type="datetime1">
              <a:rPr lang="en-US" smtClean="0"/>
              <a:pPr/>
              <a:t>10/1/2024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9463409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694DA-5E01-4301-8662-8C5FF9214CF5}" type="datetime1">
              <a:rPr lang="en-US" smtClean="0"/>
              <a:pPr/>
              <a:t>10/1/2024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4985248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ECD65-BE9E-46B5-8CB8-330806E64398}" type="datetime1">
              <a:rPr lang="en-US" smtClean="0"/>
              <a:pPr/>
              <a:t>10/1/2024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373464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7B7B5-D8E2-432F-ACD8-1E2F20177638}" type="datetime1">
              <a:rPr lang="en-US" smtClean="0"/>
              <a:pPr/>
              <a:t>10/1/2024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68639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01F1B-FCB4-4ADB-BB07-D626FF841FF4}" type="datetime1">
              <a:rPr lang="en-US" smtClean="0"/>
              <a:pPr/>
              <a:t>10/1/2024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96171-5E44-4EB9-B190-2B38EB4A2BA7}" type="datetime1">
              <a:rPr lang="en-US" smtClean="0"/>
              <a:pPr/>
              <a:t>10/1/2024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9398605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1DD715-D8FA-4FE1-A734-C24416896D33}" type="datetime1">
              <a:rPr lang="en-US" smtClean="0"/>
              <a:pPr/>
              <a:t>10/1/2024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2021288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95E16-50CE-4DB4-B8F6-3A9161D381C2}" type="datetime1">
              <a:rPr lang="en-US" smtClean="0"/>
              <a:pPr/>
              <a:t>10/1/2024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858023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B57CD-06F4-408B-B236-21E1D70C29D3}" type="datetime1">
              <a:rPr lang="en-US" smtClean="0"/>
              <a:pPr/>
              <a:t>10/1/2024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67657-C109-4611-A6DF-B2C782FAD3F6}" type="datetime1">
              <a:rPr lang="en-US" smtClean="0"/>
              <a:pPr/>
              <a:t>10/1/2024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D8F49-C497-4705-B996-BEF2A83244DA}" type="datetime1">
              <a:rPr lang="en-US" smtClean="0"/>
              <a:pPr/>
              <a:t>10/1/2024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694DA-5E01-4301-8662-8C5FF9214CF5}" type="datetime1">
              <a:rPr lang="en-US" smtClean="0"/>
              <a:pPr/>
              <a:t>10/1/2024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ECD65-BE9E-46B5-8CB8-330806E64398}" type="datetime1">
              <a:rPr lang="en-US" smtClean="0"/>
              <a:pPr/>
              <a:t>10/1/2024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7B7B5-D8E2-432F-ACD8-1E2F20177638}" type="datetime1">
              <a:rPr lang="en-US" smtClean="0"/>
              <a:pPr/>
              <a:t>10/1/2024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96171-5E44-4EB9-B190-2B38EB4A2BA7}" type="datetime1">
              <a:rPr lang="en-US" smtClean="0"/>
              <a:pPr/>
              <a:t>10/1/2024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/>
              <a:t>PaCT, South Africa                  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898297-AB5E-4C96-B84B-374C2C5D8898}" type="datetime1">
              <a:rPr lang="en-US" smtClean="0"/>
              <a:pPr/>
              <a:t>10/1/2024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ZA"/>
              <a:t>PaCT, South Africa                  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898297-AB5E-4C96-B84B-374C2C5D8898}" type="datetime1">
              <a:rPr lang="en-US" smtClean="0"/>
              <a:pPr/>
              <a:t>10/1/2024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ZA"/>
              <a:t>PaCT, South Africa                  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936A8E-C70C-45ED-8CDC-D87FF642E33C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0361459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Map&#10;&#10;Description automatically generated">
            <a:extLst>
              <a:ext uri="{FF2B5EF4-FFF2-40B4-BE49-F238E27FC236}">
                <a16:creationId xmlns:a16="http://schemas.microsoft.com/office/drawing/2014/main" id="{B2003A91-A9D1-42D7-BE28-929F773398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95536" y="476672"/>
            <a:ext cx="2398413" cy="5847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62.03 million</a:t>
            </a:r>
          </a:p>
        </p:txBody>
      </p:sp>
    </p:spTree>
    <p:extLst>
      <p:ext uri="{BB962C8B-B14F-4D97-AF65-F5344CB8AC3E}">
        <p14:creationId xmlns:p14="http://schemas.microsoft.com/office/powerpoint/2010/main" val="8606269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971600" y="404664"/>
            <a:ext cx="7211144" cy="1143000"/>
          </a:xfrm>
        </p:spPr>
        <p:txBody>
          <a:bodyPr>
            <a:normAutofit/>
          </a:bodyPr>
          <a:lstStyle/>
          <a:p>
            <a:r>
              <a:rPr lang="en-ZA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KRT modality by sector</a:t>
            </a:r>
          </a:p>
        </p:txBody>
      </p:sp>
      <p:graphicFrame>
        <p:nvGraphicFramePr>
          <p:cNvPr id="2" name="Chart 1"/>
          <p:cNvGraphicFramePr/>
          <p:nvPr>
            <p:extLst>
              <p:ext uri="{D42A27DB-BD31-4B8C-83A1-F6EECF244321}">
                <p14:modId xmlns:p14="http://schemas.microsoft.com/office/powerpoint/2010/main" val="2810220700"/>
              </p:ext>
            </p:extLst>
          </p:nvPr>
        </p:nvGraphicFramePr>
        <p:xfrm>
          <a:off x="1403648" y="1052736"/>
          <a:ext cx="324036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8014687"/>
              </p:ext>
            </p:extLst>
          </p:nvPr>
        </p:nvGraphicFramePr>
        <p:xfrm>
          <a:off x="1446919" y="4437112"/>
          <a:ext cx="6120680" cy="2161845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9442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41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41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411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4411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33653">
                <a:tc rowSpan="2">
                  <a:txBody>
                    <a:bodyPr/>
                    <a:lstStyle/>
                    <a:p>
                      <a:pPr algn="l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Treatment</a:t>
                      </a:r>
                      <a:r>
                        <a:rPr lang="en-ZA" sz="18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m</a:t>
                      </a:r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odality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Public sector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Private sector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0443">
                <a:tc vMerge="1">
                  <a:txBody>
                    <a:bodyPr/>
                    <a:lstStyle/>
                    <a:p>
                      <a:pPr algn="l"/>
                      <a:endParaRPr lang="en-ZA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Patients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Patients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0443">
                <a:tc>
                  <a:txBody>
                    <a:bodyPr/>
                    <a:lstStyle/>
                    <a:p>
                      <a:pPr algn="l"/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Haemodialysis</a:t>
                      </a:r>
                      <a:endParaRPr lang="en-ZA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847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35.7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5 855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84.0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3653">
                <a:tc>
                  <a:txBody>
                    <a:bodyPr/>
                    <a:lstStyle/>
                    <a:p>
                      <a:pPr algn="l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Peritoneal dialysis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="1" dirty="0"/>
                        <a:t>583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24.6</a:t>
                      </a:r>
                      <a:endParaRPr lang="en-ZA" b="1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="1" dirty="0"/>
                        <a:t>328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="1" dirty="0"/>
                        <a:t>4.7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3653">
                <a:tc>
                  <a:txBody>
                    <a:bodyPr/>
                    <a:lstStyle/>
                    <a:p>
                      <a:pPr algn="l"/>
                      <a:r>
                        <a:rPr lang="en-ZA" b="1" dirty="0"/>
                        <a:t>Transplant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9</a:t>
                      </a:r>
                      <a:r>
                        <a:rPr lang="en-ZA" b="1" dirty="0"/>
                        <a:t>45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="1" dirty="0"/>
                        <a:t>39.8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7</a:t>
                      </a:r>
                      <a:r>
                        <a:rPr lang="en-ZA" b="1" dirty="0"/>
                        <a:t>84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="1" dirty="0"/>
                        <a:t>11.3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4002215373"/>
              </p:ext>
            </p:extLst>
          </p:nvPr>
        </p:nvGraphicFramePr>
        <p:xfrm>
          <a:off x="4716016" y="1844824"/>
          <a:ext cx="2952328" cy="2592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83568" y="1916832"/>
            <a:ext cx="7633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Public</a:t>
            </a: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388404" y="1940708"/>
            <a:ext cx="856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Private</a:t>
            </a:r>
            <a:endParaRPr kumimoji="0" lang="en-Z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63688" y="2474522"/>
            <a:ext cx="6960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1600" dirty="0">
                <a:solidFill>
                  <a:prstClr val="black"/>
                </a:solidFill>
                <a:latin typeface="Calibri"/>
              </a:rPr>
              <a:t>39.8</a:t>
            </a:r>
            <a:r>
              <a:rPr kumimoji="0" lang="en-Z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%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023828" y="2865745"/>
            <a:ext cx="6960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1600" dirty="0">
                <a:solidFill>
                  <a:prstClr val="black"/>
                </a:solidFill>
                <a:latin typeface="Calibri"/>
              </a:rPr>
              <a:t>35.7</a:t>
            </a:r>
            <a:r>
              <a:rPr kumimoji="0" lang="en-Z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%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327804" y="3706371"/>
            <a:ext cx="6960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24.6%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74779" y="1987984"/>
            <a:ext cx="6960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11.3%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065364" y="3390074"/>
            <a:ext cx="6960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84.0%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716016" y="2204864"/>
            <a:ext cx="5918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4.7%</a:t>
            </a:r>
          </a:p>
        </p:txBody>
      </p:sp>
    </p:spTree>
    <p:extLst>
      <p:ext uri="{BB962C8B-B14F-4D97-AF65-F5344CB8AC3E}">
        <p14:creationId xmlns:p14="http://schemas.microsoft.com/office/powerpoint/2010/main" val="37811229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55576" y="404664"/>
            <a:ext cx="7632848" cy="1143000"/>
          </a:xfrm>
          <a:noFill/>
        </p:spPr>
        <p:txBody>
          <a:bodyPr>
            <a:normAutofit fontScale="90000"/>
          </a:bodyPr>
          <a:lstStyle/>
          <a:p>
            <a:r>
              <a:rPr lang="en-ZA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KRT patient numbers and prevalence by ethnicity</a:t>
            </a:r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1992324067"/>
              </p:ext>
            </p:extLst>
          </p:nvPr>
        </p:nvGraphicFramePr>
        <p:xfrm>
          <a:off x="5076056" y="3573016"/>
          <a:ext cx="3600400" cy="2592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31EEF19C-E2CE-4BEA-8047-9CD69875B30F}"/>
              </a:ext>
            </a:extLst>
          </p:cNvPr>
          <p:cNvSpPr txBox="1"/>
          <p:nvPr/>
        </p:nvSpPr>
        <p:spPr>
          <a:xfrm>
            <a:off x="5580112" y="6284059"/>
            <a:ext cx="32244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Prevalence per million population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653B922B-B9BC-2B45-845A-0A7A708F6FD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06818665"/>
              </p:ext>
            </p:extLst>
          </p:nvPr>
        </p:nvGraphicFramePr>
        <p:xfrm>
          <a:off x="54451" y="1547664"/>
          <a:ext cx="4896544" cy="34563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8724504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8064896" cy="1143000"/>
          </a:xfrm>
        </p:spPr>
        <p:txBody>
          <a:bodyPr>
            <a:noAutofit/>
          </a:bodyPr>
          <a:lstStyle/>
          <a:p>
            <a:r>
              <a:rPr lang="en-ZA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Most commonly reported causes of kidney failure</a:t>
            </a:r>
          </a:p>
        </p:txBody>
      </p:sp>
      <p:graphicFrame>
        <p:nvGraphicFramePr>
          <p:cNvPr id="4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20632128"/>
              </p:ext>
            </p:extLst>
          </p:nvPr>
        </p:nvGraphicFramePr>
        <p:xfrm>
          <a:off x="971600" y="2420888"/>
          <a:ext cx="7211144" cy="2660102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50604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506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5651">
                <a:tc>
                  <a:txBody>
                    <a:bodyPr/>
                    <a:lstStyle/>
                    <a:p>
                      <a:endParaRPr lang="en-ZA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  <a:r>
                        <a:rPr lang="en-US" sz="18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of total</a:t>
                      </a:r>
                      <a:endParaRPr lang="en-US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Hypertensive kidney disease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39.0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2794958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Cause unknown</a:t>
                      </a:r>
                      <a:endParaRPr lang="en-ZA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30.5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Diabetic nephropathy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="1" dirty="0"/>
                        <a:t>12.8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5651">
                <a:tc>
                  <a:txBody>
                    <a:bodyPr/>
                    <a:lstStyle/>
                    <a:p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Glomerular disease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10.4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782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Cystic kidney disease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3.0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782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Obstruction</a:t>
                      </a:r>
                      <a:r>
                        <a:rPr lang="en-US" sz="18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and reflux</a:t>
                      </a:r>
                      <a:endParaRPr lang="en-ZA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1.6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12025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07504" y="344730"/>
            <a:ext cx="8928992" cy="936104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Population data by ethnic group</a:t>
            </a:r>
            <a:endParaRPr lang="en-ZA" sz="4000" b="1" dirty="0">
              <a:solidFill>
                <a:schemeClr val="accent1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39201338"/>
              </p:ext>
            </p:extLst>
          </p:nvPr>
        </p:nvGraphicFramePr>
        <p:xfrm>
          <a:off x="1188779" y="2276872"/>
          <a:ext cx="6766441" cy="3071684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7339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27356">
                <a:tc>
                  <a:txBody>
                    <a:bodyPr/>
                    <a:lstStyle/>
                    <a:p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Population group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Million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7388">
                <a:tc>
                  <a:txBody>
                    <a:bodyPr/>
                    <a:lstStyle/>
                    <a:p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Black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50.49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81.4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7388">
                <a:tc>
                  <a:txBody>
                    <a:bodyPr/>
                    <a:lstStyle/>
                    <a:p>
                      <a:pPr lvl="0"/>
                      <a:r>
                        <a:rPr lang="en-ZA" b="1" dirty="0"/>
                        <a:t>Coloured (mixed ancestry)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5.05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8.2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738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b="1" dirty="0"/>
                        <a:t>Indian/Asian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1.70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2.7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738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b="1" dirty="0"/>
                        <a:t>White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4.50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7.3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0900050"/>
                  </a:ext>
                </a:extLst>
              </a:tr>
              <a:tr h="407388">
                <a:tc>
                  <a:txBody>
                    <a:bodyPr/>
                    <a:lstStyle/>
                    <a:p>
                      <a:pPr lvl="0"/>
                      <a:r>
                        <a:rPr lang="en-ZA" b="1" dirty="0"/>
                        <a:t>Other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0.25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0.4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4120280"/>
                  </a:ext>
                </a:extLst>
              </a:tr>
              <a:tr h="407388">
                <a:tc>
                  <a:txBody>
                    <a:bodyPr/>
                    <a:lstStyle/>
                    <a:p>
                      <a:r>
                        <a:rPr lang="en-ZA" b="1" dirty="0"/>
                        <a:t>Total</a:t>
                      </a: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61.99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70634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792088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Population data by province</a:t>
            </a:r>
            <a:endParaRPr lang="en-ZA" sz="3600" b="1" dirty="0">
              <a:solidFill>
                <a:schemeClr val="accent1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40406009"/>
              </p:ext>
            </p:extLst>
          </p:nvPr>
        </p:nvGraphicFramePr>
        <p:xfrm>
          <a:off x="2170076" y="1665151"/>
          <a:ext cx="4824536" cy="4572161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200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118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118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5651">
                <a:tc>
                  <a:txBody>
                    <a:bodyPr/>
                    <a:lstStyle/>
                    <a:p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Province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Million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5651">
                <a:tc>
                  <a:txBody>
                    <a:bodyPr/>
                    <a:lstStyle/>
                    <a:p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Eastern Cape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7.23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11.7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5651">
                <a:tc>
                  <a:txBody>
                    <a:bodyPr/>
                    <a:lstStyle/>
                    <a:p>
                      <a:pPr lvl="0"/>
                      <a:r>
                        <a:rPr lang="en-ZA" b="1" dirty="0"/>
                        <a:t>Free State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2.96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4.8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5651">
                <a:tc>
                  <a:txBody>
                    <a:bodyPr/>
                    <a:lstStyle/>
                    <a:p>
                      <a:pPr lvl="0"/>
                      <a:r>
                        <a:rPr lang="en-ZA" b="1" dirty="0"/>
                        <a:t>Gauteng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15.10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24.3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5651">
                <a:tc>
                  <a:txBody>
                    <a:bodyPr/>
                    <a:lstStyle/>
                    <a:p>
                      <a:pPr lvl="0"/>
                      <a:r>
                        <a:rPr lang="en-ZA" b="1" dirty="0"/>
                        <a:t>KwaZulu-Natal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12.42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20.0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5651">
                <a:tc>
                  <a:txBody>
                    <a:bodyPr/>
                    <a:lstStyle/>
                    <a:p>
                      <a:pPr lvl="0"/>
                      <a:r>
                        <a:rPr lang="en-ZA" b="1" dirty="0"/>
                        <a:t>Limpopo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6.57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10.6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5651">
                <a:tc>
                  <a:txBody>
                    <a:bodyPr/>
                    <a:lstStyle/>
                    <a:p>
                      <a:pPr lvl="0"/>
                      <a:r>
                        <a:rPr lang="en-ZA" b="1" dirty="0"/>
                        <a:t>Mpumalanga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5.14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8.3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5651">
                <a:tc>
                  <a:txBody>
                    <a:bodyPr/>
                    <a:lstStyle/>
                    <a:p>
                      <a:pPr lvl="0"/>
                      <a:r>
                        <a:rPr lang="en-ZA" b="1" dirty="0"/>
                        <a:t>North</a:t>
                      </a:r>
                      <a:r>
                        <a:rPr lang="en-ZA" b="1" baseline="0" dirty="0"/>
                        <a:t> </a:t>
                      </a:r>
                      <a:r>
                        <a:rPr lang="en-ZA" b="1" dirty="0"/>
                        <a:t>West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3.80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6.1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5651">
                <a:tc>
                  <a:txBody>
                    <a:bodyPr/>
                    <a:lstStyle/>
                    <a:p>
                      <a:pPr lvl="0"/>
                      <a:r>
                        <a:rPr lang="en-ZA" b="1" dirty="0"/>
                        <a:t>Northern Cape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1.36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2.2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5651">
                <a:tc>
                  <a:txBody>
                    <a:bodyPr/>
                    <a:lstStyle/>
                    <a:p>
                      <a:pPr lvl="0"/>
                      <a:r>
                        <a:rPr lang="en-ZA" b="1" dirty="0"/>
                        <a:t>Western Cape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7.43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12.0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15651">
                <a:tc>
                  <a:txBody>
                    <a:bodyPr/>
                    <a:lstStyle/>
                    <a:p>
                      <a:r>
                        <a:rPr lang="en-ZA" b="1" dirty="0"/>
                        <a:t>Total</a:t>
                      </a: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62.03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100.0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23990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827584" y="1430778"/>
            <a:ext cx="7488832" cy="702078"/>
          </a:xfrm>
          <a:noFill/>
        </p:spPr>
        <p:txBody>
          <a:bodyPr>
            <a:normAutofit fontScale="90000"/>
          </a:bodyPr>
          <a:lstStyle/>
          <a:p>
            <a:r>
              <a:rPr lang="en-US" sz="32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Number of treatment centres by province and sector</a:t>
            </a:r>
            <a:endParaRPr lang="en-ZA" sz="3200" b="1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6162748"/>
              </p:ext>
            </p:extLst>
          </p:nvPr>
        </p:nvGraphicFramePr>
        <p:xfrm>
          <a:off x="1313638" y="3284984"/>
          <a:ext cx="6516724" cy="112585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081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08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608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6085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6085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6085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6085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6085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6085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6085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60857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256529"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Sector</a:t>
                      </a:r>
                    </a:p>
                  </a:txBody>
                  <a:tcPr marL="7144" marR="7144" marT="7144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EC</a:t>
                      </a:r>
                    </a:p>
                  </a:txBody>
                  <a:tcPr marL="7144" marR="7144" marT="7144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FS</a:t>
                      </a:r>
                    </a:p>
                  </a:txBody>
                  <a:tcPr marL="7144" marR="7144" marT="7144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GT</a:t>
                      </a:r>
                    </a:p>
                  </a:txBody>
                  <a:tcPr marL="7144" marR="7144" marT="7144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KZ</a:t>
                      </a:r>
                    </a:p>
                  </a:txBody>
                  <a:tcPr marL="7144" marR="7144" marT="7144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LP</a:t>
                      </a:r>
                    </a:p>
                  </a:txBody>
                  <a:tcPr marL="7144" marR="7144" marT="7144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MP</a:t>
                      </a:r>
                    </a:p>
                  </a:txBody>
                  <a:tcPr marL="7144" marR="7144" marT="7144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NW</a:t>
                      </a:r>
                    </a:p>
                  </a:txBody>
                  <a:tcPr marL="7144" marR="7144" marT="7144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NC</a:t>
                      </a:r>
                    </a:p>
                  </a:txBody>
                  <a:tcPr marL="7144" marR="7144" marT="7144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WC</a:t>
                      </a:r>
                    </a:p>
                  </a:txBody>
                  <a:tcPr marL="7144" marR="7144" marT="7144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All</a:t>
                      </a:r>
                    </a:p>
                  </a:txBody>
                  <a:tcPr marL="7144" marR="7144" marT="7144" marB="0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6529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Public</a:t>
                      </a: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32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6529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Private</a:t>
                      </a: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24</a:t>
                      </a:r>
                      <a:endParaRPr lang="en-ZA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77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64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36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261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6529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Total</a:t>
                      </a:r>
                    </a:p>
                  </a:txBody>
                  <a:tcPr marL="7144" marR="7144" marT="7144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28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18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84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69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18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18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41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293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144" marR="7144" marT="7144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27529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2305072845"/>
              </p:ext>
            </p:extLst>
          </p:nvPr>
        </p:nvGraphicFramePr>
        <p:xfrm>
          <a:off x="1547664" y="1844824"/>
          <a:ext cx="4680520" cy="33843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83568" y="404664"/>
            <a:ext cx="8136904" cy="1143000"/>
          </a:xfrm>
        </p:spPr>
        <p:txBody>
          <a:bodyPr>
            <a:normAutofit fontScale="90000"/>
          </a:bodyPr>
          <a:lstStyle/>
          <a:p>
            <a:r>
              <a:rPr lang="en-ZA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Prevalence (</a:t>
            </a:r>
            <a:r>
              <a:rPr lang="en-ZA" sz="4000" b="1" dirty="0" err="1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pmp</a:t>
            </a:r>
            <a:r>
              <a:rPr lang="en-ZA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) and numbers of patients on KRT by province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780233"/>
              </p:ext>
            </p:extLst>
          </p:nvPr>
        </p:nvGraphicFramePr>
        <p:xfrm>
          <a:off x="827584" y="5551926"/>
          <a:ext cx="7488833" cy="61206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920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95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08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080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8080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8080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8080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8080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8080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8080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80803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306034">
                <a:tc>
                  <a:txBody>
                    <a:bodyPr/>
                    <a:lstStyle/>
                    <a:p>
                      <a:pPr algn="ctr" fontAlgn="b"/>
                      <a:r>
                        <a:rPr lang="en-ZA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Province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EC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FS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GT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KZ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LP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MP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NW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NC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WC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All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034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ZA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Patients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1 023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619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2 819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1 657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358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243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296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169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2 158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4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9 342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15029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39109402"/>
              </p:ext>
            </p:extLst>
          </p:nvPr>
        </p:nvGraphicFramePr>
        <p:xfrm>
          <a:off x="1763688" y="2492896"/>
          <a:ext cx="5884884" cy="1662604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8605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5651">
                <a:tc>
                  <a:txBody>
                    <a:bodyPr/>
                    <a:lstStyle/>
                    <a:p>
                      <a:endParaRPr lang="en-ZA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Public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Private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5651">
                <a:tc>
                  <a:txBody>
                    <a:bodyPr/>
                    <a:lstStyle/>
                    <a:p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Population in millions</a:t>
                      </a:r>
                      <a:endParaRPr lang="en-ZA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52.99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9.03*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5651">
                <a:tc>
                  <a:txBody>
                    <a:bodyPr/>
                    <a:lstStyle/>
                    <a:p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Patients on treatment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2375</a:t>
                      </a:r>
                      <a:endParaRPr lang="en-ZA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6967</a:t>
                      </a:r>
                      <a:endParaRPr lang="en-ZA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5651">
                <a:tc>
                  <a:txBody>
                    <a:bodyPr/>
                    <a:lstStyle/>
                    <a:p>
                      <a:r>
                        <a:rPr lang="en-ZA" b="1" dirty="0"/>
                        <a:t>Treatment rate (pmp)</a:t>
                      </a: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en-ZA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771</a:t>
                      </a:r>
                      <a:endParaRPr lang="en-ZA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971600" y="404664"/>
            <a:ext cx="7211144" cy="1143000"/>
          </a:xfrm>
        </p:spPr>
        <p:txBody>
          <a:bodyPr>
            <a:normAutofit fontScale="90000"/>
          </a:bodyPr>
          <a:lstStyle/>
          <a:p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KRT prevalence (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pmp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) by healthcare sector</a:t>
            </a:r>
            <a:endParaRPr lang="en-ZA" sz="4000" b="1" dirty="0">
              <a:solidFill>
                <a:schemeClr val="accent1">
                  <a:lumMod val="5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19672" y="5182653"/>
            <a:ext cx="50966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*Data supplied by the Council for Medical Schemes</a:t>
            </a:r>
          </a:p>
        </p:txBody>
      </p:sp>
    </p:spTree>
    <p:extLst>
      <p:ext uri="{BB962C8B-B14F-4D97-AF65-F5344CB8AC3E}">
        <p14:creationId xmlns:p14="http://schemas.microsoft.com/office/powerpoint/2010/main" val="34025015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936104"/>
          </a:xfrm>
          <a:noFill/>
        </p:spPr>
        <p:txBody>
          <a:bodyPr>
            <a:normAutofit fontScale="90000"/>
          </a:bodyPr>
          <a:lstStyle/>
          <a:p>
            <a:r>
              <a:rPr lang="en-ZA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Numbers of patients</a:t>
            </a:r>
            <a:br>
              <a:rPr lang="en-ZA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ZA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by province and sector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7490964"/>
              </p:ext>
            </p:extLst>
          </p:nvPr>
        </p:nvGraphicFramePr>
        <p:xfrm>
          <a:off x="609073" y="3068960"/>
          <a:ext cx="7946542" cy="22326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31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17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917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917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917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9176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9176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9176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9176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9176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89432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558165">
                <a:tc>
                  <a:txBody>
                    <a:bodyPr/>
                    <a:lstStyle/>
                    <a:p>
                      <a:pPr algn="ctr" fontAlgn="b"/>
                      <a:r>
                        <a:rPr lang="en-ZA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Sector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EC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FS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GT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KZ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LP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MP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NW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NC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WC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All</a:t>
                      </a: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8165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ZA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Public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272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294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481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138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66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43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70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997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2 375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8165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ZA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Private</a:t>
                      </a: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751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325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2 338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1 519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292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229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253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99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1 161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6 967</a:t>
                      </a:r>
                      <a:endParaRPr lang="en-ZA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8165">
                <a:tc>
                  <a:txBody>
                    <a:bodyPr/>
                    <a:lstStyle/>
                    <a:p>
                      <a:pPr marL="0" algn="l" defTabSz="914400" rtl="0" eaLnBrk="1" fontAlgn="b" latinLnBrk="0" hangingPunct="1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Total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1 023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619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2 819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1 657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358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243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296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169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2 158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9 342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20104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2609271774"/>
              </p:ext>
            </p:extLst>
          </p:nvPr>
        </p:nvGraphicFramePr>
        <p:xfrm>
          <a:off x="1007604" y="1844824"/>
          <a:ext cx="7128792" cy="4624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0" y="404664"/>
            <a:ext cx="9144000" cy="1143000"/>
          </a:xfrm>
          <a:noFill/>
        </p:spPr>
        <p:txBody>
          <a:bodyPr>
            <a:noAutofit/>
          </a:bodyPr>
          <a:lstStyle/>
          <a:p>
            <a:r>
              <a:rPr lang="en-ZA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KRT prevalence (</a:t>
            </a:r>
            <a:r>
              <a:rPr lang="en-ZA" sz="4000" b="1" dirty="0" err="1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pmp</a:t>
            </a:r>
            <a:r>
              <a:rPr lang="en-ZA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)</a:t>
            </a:r>
            <a:br>
              <a:rPr lang="en-ZA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ZA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by province and sector</a:t>
            </a:r>
          </a:p>
        </p:txBody>
      </p:sp>
    </p:spTree>
    <p:extLst>
      <p:ext uri="{BB962C8B-B14F-4D97-AF65-F5344CB8AC3E}">
        <p14:creationId xmlns:p14="http://schemas.microsoft.com/office/powerpoint/2010/main" val="23628884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971600" y="404664"/>
            <a:ext cx="7211144" cy="1143000"/>
          </a:xfrm>
        </p:spPr>
        <p:txBody>
          <a:bodyPr>
            <a:normAutofit fontScale="90000"/>
          </a:bodyPr>
          <a:lstStyle/>
          <a:p>
            <a:r>
              <a:rPr lang="en-ZA" sz="4000" b="1" dirty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Distribution of patients by treatment modality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5561526"/>
              </p:ext>
            </p:extLst>
          </p:nvPr>
        </p:nvGraphicFramePr>
        <p:xfrm>
          <a:off x="4067944" y="4554735"/>
          <a:ext cx="4226790" cy="1728192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9442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12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412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30443">
                <a:tc>
                  <a:txBody>
                    <a:bodyPr/>
                    <a:lstStyle/>
                    <a:p>
                      <a:pPr algn="l"/>
                      <a:r>
                        <a:rPr lang="en-ZA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Modality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Patients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0443">
                <a:tc>
                  <a:txBody>
                    <a:bodyPr/>
                    <a:lstStyle/>
                    <a:p>
                      <a:pPr algn="l"/>
                      <a:r>
                        <a:rPr lang="en-US" sz="18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Haemodialysis</a:t>
                      </a:r>
                      <a:endParaRPr lang="en-ZA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6 702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71.7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3653">
                <a:tc>
                  <a:txBody>
                    <a:bodyPr/>
                    <a:lstStyle/>
                    <a:p>
                      <a:pPr algn="l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Peritoneal dialysis</a:t>
                      </a:r>
                      <a:endParaRPr lang="en-ZA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="1" dirty="0"/>
                        <a:t>911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="1" dirty="0"/>
                        <a:t>9.8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3653">
                <a:tc>
                  <a:txBody>
                    <a:bodyPr/>
                    <a:lstStyle/>
                    <a:p>
                      <a:pPr algn="l"/>
                      <a:r>
                        <a:rPr lang="en-ZA" b="1" dirty="0"/>
                        <a:t>Transplant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="1" dirty="0"/>
                        <a:t>1 729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="1" dirty="0"/>
                        <a:t>18.5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4131679653"/>
              </p:ext>
            </p:extLst>
          </p:nvPr>
        </p:nvGraphicFramePr>
        <p:xfrm>
          <a:off x="184684" y="1547664"/>
          <a:ext cx="4392488" cy="30182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388747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24879</TotalTime>
  <Words>425</Words>
  <Application>Microsoft Office PowerPoint</Application>
  <PresentationFormat>On-screen Show (4:3)</PresentationFormat>
  <Paragraphs>263</Paragraphs>
  <Slides>12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Tahoma</vt:lpstr>
      <vt:lpstr>Office Theme</vt:lpstr>
      <vt:lpstr>10_Office Theme</vt:lpstr>
      <vt:lpstr>PowerPoint Presentation</vt:lpstr>
      <vt:lpstr>Population data by ethnic group</vt:lpstr>
      <vt:lpstr>Population data by province</vt:lpstr>
      <vt:lpstr>Number of treatment centres by province and sector</vt:lpstr>
      <vt:lpstr>Prevalence (pmp) and numbers of patients on KRT by province</vt:lpstr>
      <vt:lpstr>KRT prevalence (pmp) by healthcare sector</vt:lpstr>
      <vt:lpstr>Numbers of patients by province and sector</vt:lpstr>
      <vt:lpstr>KRT prevalence (pmp) by province and sector</vt:lpstr>
      <vt:lpstr>Distribution of patients by treatment modality</vt:lpstr>
      <vt:lpstr>KRT modality by sector</vt:lpstr>
      <vt:lpstr>KRT patient numbers and prevalence by ethnicity</vt:lpstr>
      <vt:lpstr>Most commonly reported causes of kidney failure</vt:lpstr>
    </vt:vector>
  </TitlesOfParts>
  <Company>Stellenbosch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collaboration among five African institutions and Harvard School of Public Health</dc:title>
  <dc:creator>EC Laurence</dc:creator>
  <cp:lastModifiedBy>Davids, Razeen Davids [mrd@sun.ac.za]</cp:lastModifiedBy>
  <cp:revision>1703</cp:revision>
  <cp:lastPrinted>2014-04-08T07:53:07Z</cp:lastPrinted>
  <dcterms:created xsi:type="dcterms:W3CDTF">2010-11-02T07:41:09Z</dcterms:created>
  <dcterms:modified xsi:type="dcterms:W3CDTF">2024-10-01T06:22:08Z</dcterms:modified>
</cp:coreProperties>
</file>